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6E2E85C-8075-4843-80D4-0BCEDABCB99B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80FBB6D-2B26-4834-9D83-39C1092018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source=images&amp;cd=&amp;cad=rja&amp;docid=79fyODmg3p770M&amp;tbnid=YUnxcAhx64lywM:&amp;ved=0CAUQjRw&amp;url=http://gypsymagicspells.blogspot.com/2010/10/moon-names.html&amp;ei=fb4SUaaLLeqEygHJ4oDAAQ&amp;bvm=bv.41934586,d.aWc&amp;psig=AFQjCNFnhJ9PBXW-sTsvhoC0irUmGLMq6Q&amp;ust=136026923256758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google.com/url?sa=i&amp;rct=j&amp;q=&amp;source=images&amp;cd=&amp;docid=i2WP2MaB89Mw7M&amp;tbnid=Y5wzh9msn6cXEM:&amp;ved=0CAUQjRw&amp;url=http://starchild.gsfc.nasa.gov/docs/StarChild/questions/phases.html&amp;ei=Yr8SUfi1DanwyQHMl4AQ&amp;bvm=bv.41934586,d.aWc&amp;psig=AFQjCNFnhJ9PBXW-sTsvhoC0irUmGLMq6Q&amp;ust=136026923256758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om/url?sa=i&amp;rct=j&amp;q=lunar+motion&amp;source=images&amp;cd=&amp;cad=rja&amp;docid=Po2r3WnRyXA08M&amp;tbnid=GKNFSM1hwx9SlM:&amp;ved=0CAUQjRw&amp;url=http://www.jqjacobs.net/astro/eclipse.html&amp;ei=gsASUeSFOqSHygHusYH4Dw&amp;bvm=bv.41934586,d.aWc&amp;psig=AFQjCNEPUPcAXe8WNDwk11O3Pm__2GKy9Q&amp;ust=13602697684999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source=images&amp;cd=&amp;cad=rja&amp;docid=eLb53wDLL5ivOM&amp;tbnid=n1XssICXd6mF2M:&amp;ved=0CAUQjRw&amp;url=http://astrobob.areavoices.com/tag/full-moon/&amp;ei=2r4SUaqAKIG9ygHJg4B4&amp;bvm=bv.41934586,d.aWc&amp;psig=AFQjCNFnhJ9PBXW-sTsvhoC0irUmGLMq6Q&amp;ust=136026923256758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source=images&amp;cd=&amp;cad=rja&amp;docid=0BbuJSArLnIxaM&amp;tbnid=XyH7cTRWOx6qGM:&amp;ved=0CAUQjRw&amp;url=http://beaux24.blogspot.com/2010/03/full-moon.html&amp;ei=A78SUb7YHqSayQGq0YG4BA&amp;bvm=bv.41934586,d.aWc&amp;psig=AFQjCNFnhJ9PBXW-sTsvhoC0irUmGLMq6Q&amp;ust=136026923256758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source=images&amp;cd=&amp;cad=rja&amp;docid=7o5RnpcymhSzNM&amp;tbnid=v9reNqyboXBtBM:&amp;ved=0CAUQjRw&amp;url=http://home.hiwaay.net/~krcool/Astro/moon/moonorange/&amp;ei=Kb8SUc2HEc2ayQH054GIBw&amp;bvm=bv.41934586,d.aWc&amp;psig=AFQjCNFnhJ9PBXW-sTsvhoC0irUmGLMq6Q&amp;ust=136026923256758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lunar+motion&amp;source=images&amp;cd=&amp;cad=rja&amp;docid=2ov6EwXPQxhnTM&amp;tbnid=sv2siuTz0mwp6M:&amp;ved=0CAUQjRw&amp;url=http://lasp.colorado.edu/~bagenal/1010/SESSIONS/4.LunarMotions.html&amp;ei=TcASUdHPGsGjyAGisYDYCg&amp;bvm=bv.41934586,d.aWc&amp;psig=AFQjCNEPUPcAXe8WNDwk11O3Pm__2GKy9Q&amp;ust=13602697684999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source=images&amp;cd=&amp;cad=rja&amp;docid=mE3dvRxu2dmBRM&amp;tbnid=9nFLliN5XNTDSM:&amp;ved=0CAUQjRw&amp;url=http://www.shutterstock.com/pic-92168950/stock-photo--phases-of-the-moon-background.html&amp;ei=378SUdGiHoTzyAHptIGwAg&amp;bvm=bv.41934586,d.aWc&amp;psig=AFQjCNFnhJ9PBXW-sTsvhoC0irUmGLMq6Q&amp;ust=136026923256758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source=images&amp;cd=&amp;cad=rja&amp;docid=SPOHIbBrmRHnqM&amp;tbnid=Kkb_2CRc4NYQFM:&amp;ved=0CAUQjRw&amp;url=http://www.britannica.com/blogs/2011/06/moon-motion/&amp;ei=tb4SUY36GcOoyAHxw4CIAQ&amp;bvm=bv.41934586,d.aWc&amp;psig=AFQjCNFnhJ9PBXW-sTsvhoC0irUmGLMq6Q&amp;ust=136026923256758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source=images&amp;cd=&amp;cad=rja&amp;docid=xOIFmBvUaTqylM&amp;tbnid=U74hq219JGY6DM:&amp;ved=0CAUQjRw&amp;url=http://www.setterfield.org/Astronomy_Lesson_6.html&amp;ei=P78SUbCzM-P9ygHd-IDICQ&amp;bvm=bv.41934586,d.aWc&amp;psig=AFQjCNFnhJ9PBXW-sTsvhoC0irUmGLMq6Q&amp;ust=13602692325675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2.bp.blogspot.com/_D8VwTKAphks/TL4nJAg9F3I/AAAAAAAANuM/2XiuiJirSmM/s1600/Phases_of_the_M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65648" cy="687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u="sng" dirty="0" err="1">
                <a:solidFill>
                  <a:schemeClr val="tx1"/>
                </a:solidFill>
              </a:rPr>
              <a:t>Astro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Pages 22-23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Earth and Space Science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Cycles of the Moon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/>
          <a:lstStyle/>
          <a:p>
            <a:r>
              <a:rPr lang="en-US" sz="3200" dirty="0" smtClean="0"/>
              <a:t>There </a:t>
            </a:r>
            <a:r>
              <a:rPr lang="en-US" sz="3200" dirty="0"/>
              <a:t>are three important concepts to keep in mind, when studying the phases of the moon.</a:t>
            </a:r>
          </a:p>
          <a:p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 smtClean="0"/>
              <a:t>The </a:t>
            </a:r>
            <a:r>
              <a:rPr lang="en-US" sz="3200" dirty="0"/>
              <a:t>moon always keeps the same side </a:t>
            </a:r>
            <a:r>
              <a:rPr lang="en-US" sz="3200" dirty="0" smtClean="0"/>
              <a:t>facing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the </a:t>
            </a:r>
            <a:r>
              <a:rPr lang="en-US" sz="3200" dirty="0"/>
              <a:t>Earth.  This means an observer from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Earth </a:t>
            </a:r>
            <a:r>
              <a:rPr lang="en-US" sz="3200" dirty="0"/>
              <a:t>will never see the far side of the moon.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2</a:t>
            </a:r>
            <a:r>
              <a:rPr lang="en-US" sz="3200" dirty="0">
                <a:solidFill>
                  <a:srgbClr val="FFC000"/>
                </a:solidFill>
              </a:rPr>
              <a:t>. </a:t>
            </a:r>
            <a:r>
              <a:rPr lang="en-US" sz="3200" dirty="0"/>
              <a:t>The changing shape of the moon as it </a:t>
            </a:r>
            <a:r>
              <a:rPr lang="en-US" sz="3200" dirty="0" smtClean="0"/>
              <a:t>passes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through </a:t>
            </a:r>
            <a:r>
              <a:rPr lang="en-US" sz="3200" dirty="0"/>
              <a:t>its cycle of phases is produced </a:t>
            </a:r>
            <a:r>
              <a:rPr lang="en-US" sz="3200" dirty="0" smtClean="0"/>
              <a:t>by</a:t>
            </a:r>
          </a:p>
          <a:p>
            <a:pPr marL="0" indent="0">
              <a:buNone/>
            </a:pPr>
            <a:r>
              <a:rPr lang="en-US" sz="3200" dirty="0" smtClean="0"/>
              <a:t>     sunlight </a:t>
            </a:r>
            <a:r>
              <a:rPr lang="en-US" sz="3200" dirty="0"/>
              <a:t>illuminating different parts of the </a:t>
            </a:r>
            <a:r>
              <a:rPr lang="en-US" sz="3200" dirty="0" smtClean="0"/>
              <a:t>side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visible </a:t>
            </a:r>
            <a:r>
              <a:rPr lang="en-US" sz="3200" dirty="0"/>
              <a:t>to us. 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Basically </a:t>
            </a:r>
            <a:r>
              <a:rPr lang="en-US" sz="3200" dirty="0"/>
              <a:t>the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shadowed area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keeps </a:t>
            </a:r>
            <a:r>
              <a:rPr lang="en-US" sz="3200" dirty="0"/>
              <a:t>changing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from </a:t>
            </a:r>
            <a:r>
              <a:rPr lang="en-US" sz="3200" dirty="0"/>
              <a:t>our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perspective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pic>
        <p:nvPicPr>
          <p:cNvPr id="6146" name="Picture 2" descr="http://starchild.gsfc.nasa.gov/Images/StarChild/icons/phase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2070098"/>
            <a:ext cx="5562601" cy="463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4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3</a:t>
            </a:r>
            <a:r>
              <a:rPr lang="en-US" sz="3200" dirty="0">
                <a:solidFill>
                  <a:srgbClr val="FFC000"/>
                </a:solidFill>
              </a:rPr>
              <a:t>. </a:t>
            </a:r>
            <a:r>
              <a:rPr lang="en-US" sz="3200" dirty="0"/>
              <a:t>The orbital period of the moon around the </a:t>
            </a:r>
            <a:r>
              <a:rPr lang="en-US" sz="3200" dirty="0" smtClean="0"/>
              <a:t>Earth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is </a:t>
            </a:r>
            <a:r>
              <a:rPr lang="en-US" sz="3200" dirty="0"/>
              <a:t>not the same as the length of </a:t>
            </a:r>
            <a:r>
              <a:rPr lang="en-US" sz="3200" dirty="0" smtClean="0"/>
              <a:t>the moon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phase </a:t>
            </a:r>
            <a:r>
              <a:rPr lang="en-US" sz="3200" dirty="0"/>
              <a:t>cycle.</a:t>
            </a:r>
          </a:p>
          <a:p>
            <a:endParaRPr lang="en-US" dirty="0"/>
          </a:p>
        </p:txBody>
      </p:sp>
      <p:pic>
        <p:nvPicPr>
          <p:cNvPr id="9218" name="Picture 2" descr="http://www.jqjacobs.net/astro/images/drawing_s2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1915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4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/>
          <a:lstStyle/>
          <a:p>
            <a:r>
              <a:rPr lang="en-US" sz="3200" dirty="0" smtClean="0"/>
              <a:t>The moon orbits eastward around the Earth once each month.  </a:t>
            </a:r>
          </a:p>
          <a:p>
            <a:pPr marL="0" indent="0">
              <a:buNone/>
            </a:pPr>
            <a:r>
              <a:rPr lang="en-US" sz="3200" dirty="0" smtClean="0"/>
              <a:t> </a:t>
            </a:r>
          </a:p>
          <a:p>
            <a:r>
              <a:rPr lang="en-US" sz="3200" dirty="0" smtClean="0"/>
              <a:t>You should be able to see the moon in the sky at night and sometimes during the day.</a:t>
            </a:r>
          </a:p>
          <a:p>
            <a:endParaRPr lang="en-US" dirty="0"/>
          </a:p>
        </p:txBody>
      </p:sp>
      <p:pic>
        <p:nvPicPr>
          <p:cNvPr id="3074" name="Picture 2" descr="http://astrobob.areavoices.com/files/2012/08/Blue-Moon-illustration-bob-king-1024x79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46055"/>
            <a:ext cx="3756643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4.bp.blogspot.com/_pZbKFmKGDFM/S7A2PstbP0I/AAAAAAAACEg/uQlIf-4n6u0/s1600/Lady+in+the+mo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30466"/>
            <a:ext cx="4800600" cy="360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/>
          <a:lstStyle/>
          <a:p>
            <a:r>
              <a:rPr lang="en-US" sz="3200" dirty="0" smtClean="0"/>
              <a:t>If </a:t>
            </a:r>
            <a:r>
              <a:rPr lang="en-US" sz="3200" dirty="0"/>
              <a:t>you observe the moon nightly for a month you will be able to see how its appearance </a:t>
            </a:r>
            <a:r>
              <a:rPr lang="en-US" sz="3200" dirty="0" smtClean="0"/>
              <a:t>changes as </a:t>
            </a:r>
            <a:r>
              <a:rPr lang="en-US" sz="3200" dirty="0"/>
              <a:t>it goes through what are called phases.</a:t>
            </a:r>
          </a:p>
          <a:p>
            <a:endParaRPr lang="en-US" sz="3200" dirty="0"/>
          </a:p>
          <a:p>
            <a:r>
              <a:rPr lang="en-US" sz="3200" dirty="0" smtClean="0"/>
              <a:t>In </a:t>
            </a:r>
            <a:r>
              <a:rPr lang="en-US" sz="3200" dirty="0"/>
              <a:t>our lab, we will learn more about the moon’s phases.</a:t>
            </a:r>
          </a:p>
          <a:p>
            <a:endParaRPr lang="en-US" dirty="0"/>
          </a:p>
        </p:txBody>
      </p:sp>
      <p:pic>
        <p:nvPicPr>
          <p:cNvPr id="4098" name="Picture 2" descr="http://home.hiwaay.net/~krcool/Astro/moon/moonorange/orangemoon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3038475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5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u="sng" dirty="0"/>
              <a:t>The Motion of the </a:t>
            </a:r>
            <a:r>
              <a:rPr lang="en-US" u="sng" dirty="0" smtClean="0"/>
              <a:t>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</a:t>
            </a:r>
            <a:r>
              <a:rPr lang="en-US" sz="3200" dirty="0"/>
              <a:t>are two things you should notice about the moon if you observe it nightly.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dirty="0"/>
              <a:t>	1. You will see it move across the </a:t>
            </a:r>
            <a:r>
              <a:rPr lang="en-US" sz="3200" dirty="0" smtClean="0"/>
              <a:t>sky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relative </a:t>
            </a:r>
            <a:r>
              <a:rPr lang="en-US" sz="3200" dirty="0"/>
              <a:t>to the background stars.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09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sz="3200" dirty="0" smtClean="0"/>
              <a:t>You </a:t>
            </a:r>
            <a:r>
              <a:rPr lang="en-US" sz="3200" dirty="0"/>
              <a:t>can witness this simply by looking </a:t>
            </a:r>
            <a:r>
              <a:rPr lang="en-US" sz="3200" dirty="0" smtClean="0"/>
              <a:t>once</a:t>
            </a:r>
          </a:p>
          <a:p>
            <a:pPr marL="0" indent="0">
              <a:buNone/>
            </a:pPr>
            <a:r>
              <a:rPr lang="en-US" sz="3200" dirty="0" smtClean="0"/>
              <a:t>     every </a:t>
            </a:r>
            <a:r>
              <a:rPr lang="en-US" sz="3200" dirty="0"/>
              <a:t>10 minutes, and see that it </a:t>
            </a:r>
            <a:r>
              <a:rPr lang="en-US" sz="3200" dirty="0" smtClean="0"/>
              <a:t>has changed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location </a:t>
            </a:r>
            <a:r>
              <a:rPr lang="en-US" sz="3200" dirty="0"/>
              <a:t>in the sky.  In the span of one hour </a:t>
            </a:r>
            <a:r>
              <a:rPr lang="en-US" sz="3200" dirty="0" smtClean="0"/>
              <a:t>the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moon </a:t>
            </a:r>
            <a:r>
              <a:rPr lang="en-US" sz="3200" dirty="0"/>
              <a:t>will move across </a:t>
            </a:r>
            <a:r>
              <a:rPr lang="en-US" sz="3200" dirty="0" smtClean="0"/>
              <a:t>the sky </a:t>
            </a:r>
            <a:r>
              <a:rPr lang="en-US" sz="3200" dirty="0"/>
              <a:t>in a </a:t>
            </a:r>
            <a:r>
              <a:rPr lang="en-US" sz="3200" dirty="0" smtClean="0"/>
              <a:t>distance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equal </a:t>
            </a:r>
            <a:r>
              <a:rPr lang="en-US" sz="3200" dirty="0"/>
              <a:t>to its apparent diameter.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/>
          <a:lstStyle/>
          <a:p>
            <a:pPr>
              <a:buFont typeface="Wingdings"/>
              <a:buChar char="à"/>
            </a:pPr>
            <a:r>
              <a:rPr lang="en-US" sz="3200" dirty="0" smtClean="0"/>
              <a:t>You </a:t>
            </a:r>
            <a:r>
              <a:rPr lang="en-US" sz="3200" dirty="0"/>
              <a:t>can also check at the same time each </a:t>
            </a:r>
            <a:r>
              <a:rPr lang="en-US" sz="3200" dirty="0" smtClean="0"/>
              <a:t>night</a:t>
            </a:r>
          </a:p>
          <a:p>
            <a:pPr marL="0" indent="0">
              <a:buNone/>
            </a:pPr>
            <a:r>
              <a:rPr lang="en-US" sz="3200" dirty="0" smtClean="0"/>
              <a:t>     and </a:t>
            </a:r>
            <a:r>
              <a:rPr lang="en-US" sz="3200" dirty="0"/>
              <a:t>see that it is in </a:t>
            </a:r>
            <a:r>
              <a:rPr lang="en-US" sz="3200" dirty="0" smtClean="0"/>
              <a:t>a different </a:t>
            </a:r>
            <a:r>
              <a:rPr lang="en-US" sz="3200" dirty="0"/>
              <a:t>location nightly </a:t>
            </a:r>
            <a:r>
              <a:rPr lang="en-US" sz="3200" dirty="0" smtClean="0"/>
              <a:t>at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the </a:t>
            </a:r>
            <a:r>
              <a:rPr lang="en-US" sz="3200" dirty="0"/>
              <a:t>same time.  The moon will be about </a:t>
            </a:r>
            <a:r>
              <a:rPr lang="en-US" sz="3200" dirty="0" smtClean="0"/>
              <a:t>12-13</a:t>
            </a:r>
            <a:r>
              <a:rPr lang="en-US" sz="3200" baseline="30000" dirty="0" smtClean="0"/>
              <a:t>o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eastward from </a:t>
            </a:r>
            <a:r>
              <a:rPr lang="en-US" sz="3200" dirty="0"/>
              <a:t>the previous night’s location.</a:t>
            </a:r>
          </a:p>
          <a:p>
            <a:endParaRPr lang="en-US" dirty="0"/>
          </a:p>
        </p:txBody>
      </p:sp>
      <p:pic>
        <p:nvPicPr>
          <p:cNvPr id="8194" name="Picture 2" descr="http://lasp.colorado.edu/~bagenal/1010/images/moon_apparent_motion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17982"/>
            <a:ext cx="4800600" cy="371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5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2</a:t>
            </a:r>
            <a:r>
              <a:rPr lang="en-US" sz="3200" dirty="0">
                <a:solidFill>
                  <a:srgbClr val="FFC000"/>
                </a:solidFill>
              </a:rPr>
              <a:t>. </a:t>
            </a:r>
            <a:r>
              <a:rPr lang="en-US" sz="3200" dirty="0"/>
              <a:t>You should note that the markings on the face </a:t>
            </a:r>
            <a:r>
              <a:rPr lang="en-US" sz="3200" dirty="0" smtClean="0"/>
              <a:t>of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the </a:t>
            </a:r>
            <a:r>
              <a:rPr lang="en-US" sz="3200" dirty="0"/>
              <a:t>moon do not change </a:t>
            </a:r>
            <a:r>
              <a:rPr lang="en-US" sz="3200" dirty="0" smtClean="0"/>
              <a:t>from observation to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observation</a:t>
            </a:r>
            <a:r>
              <a:rPr lang="en-US" sz="32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http://image.shutterstock.com/display_pic_with_logo/356014/356014,1325945550,2/stock-photo--phases-of-the-moon-background-9216895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4743450" cy="495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5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en-US" u="sng" dirty="0"/>
              <a:t>The Cycle of Moon </a:t>
            </a:r>
            <a:r>
              <a:rPr lang="en-US" u="sng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990600"/>
            <a:ext cx="7924800" cy="4114800"/>
          </a:xfrm>
        </p:spPr>
        <p:txBody>
          <a:bodyPr/>
          <a:lstStyle/>
          <a:p>
            <a:r>
              <a:rPr lang="en-US" sz="3200" dirty="0" smtClean="0"/>
              <a:t>One </a:t>
            </a:r>
            <a:r>
              <a:rPr lang="en-US" sz="3200" dirty="0"/>
              <a:t>of the most easily observable astronomical phenomena is the changing shape of </a:t>
            </a:r>
            <a:r>
              <a:rPr lang="en-US" sz="3200" dirty="0" smtClean="0"/>
              <a:t>the illuminated </a:t>
            </a:r>
            <a:r>
              <a:rPr lang="en-US" sz="3200" dirty="0"/>
              <a:t>part of the moon as it orbits Earth. </a:t>
            </a:r>
          </a:p>
          <a:p>
            <a:endParaRPr lang="en-US" dirty="0"/>
          </a:p>
        </p:txBody>
      </p:sp>
      <p:pic>
        <p:nvPicPr>
          <p:cNvPr id="2050" name="Picture 2" descr="http://www.britannica.com/blogs/wp-content/uploads/2011/06/M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18" y="2667000"/>
            <a:ext cx="6791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01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7924800" cy="5334000"/>
          </a:xfrm>
        </p:spPr>
        <p:txBody>
          <a:bodyPr/>
          <a:lstStyle/>
          <a:p>
            <a:r>
              <a:rPr lang="en-US" sz="3200" dirty="0" smtClean="0"/>
              <a:t>From </a:t>
            </a:r>
            <a:r>
              <a:rPr lang="en-US" sz="3200" dirty="0"/>
              <a:t>full moon to a thin crescent moon, the “lit-up” part changes shape dramatically during </a:t>
            </a:r>
            <a:r>
              <a:rPr lang="en-US" sz="3200" dirty="0" smtClean="0"/>
              <a:t>the course </a:t>
            </a:r>
            <a:r>
              <a:rPr lang="en-US" sz="3200" dirty="0"/>
              <a:t>of a one month cycle.</a:t>
            </a:r>
          </a:p>
          <a:p>
            <a:endParaRPr lang="en-US" dirty="0"/>
          </a:p>
        </p:txBody>
      </p:sp>
      <p:pic>
        <p:nvPicPr>
          <p:cNvPr id="5122" name="Picture 2" descr="http://www.setterfield.org/moon_phas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019800" cy="481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5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</TotalTime>
  <Words>375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The Cycles of the Moon</vt:lpstr>
      <vt:lpstr>PowerPoint Presentation</vt:lpstr>
      <vt:lpstr>PowerPoint Presentation</vt:lpstr>
      <vt:lpstr>The Motion of the Moon</vt:lpstr>
      <vt:lpstr>PowerPoint Presentation</vt:lpstr>
      <vt:lpstr>PowerPoint Presentation</vt:lpstr>
      <vt:lpstr>PowerPoint Presentation</vt:lpstr>
      <vt:lpstr>The Cycle of Moon Phases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Cycles of the Moon</dc:title>
  <dc:creator>Windows User</dc:creator>
  <cp:lastModifiedBy>Windows User</cp:lastModifiedBy>
  <cp:revision>5</cp:revision>
  <dcterms:created xsi:type="dcterms:W3CDTF">2013-02-06T20:21:55Z</dcterms:created>
  <dcterms:modified xsi:type="dcterms:W3CDTF">2013-02-07T12:24:06Z</dcterms:modified>
</cp:coreProperties>
</file>